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60"/>
  </p:normalViewPr>
  <p:slideViewPr>
    <p:cSldViewPr snapToGrid="0">
      <p:cViewPr>
        <p:scale>
          <a:sx n="100" d="100"/>
          <a:sy n="100" d="100"/>
        </p:scale>
        <p:origin x="16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768078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447490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1988197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286256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300347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2137276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206235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264249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89846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508019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CC9B4CE-F223-4260-8CD9-957E60611CCC}" type="datetimeFigureOut">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2939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C9B4CE-F223-4260-8CD9-957E60611CCC}" type="datetimeFigureOut">
              <a:rPr kumimoji="1" lang="ja-JP" altLang="en-US" smtClean="0"/>
              <a:t>2025/1/31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847DD05-7C01-413C-904C-19ADA0ADA19A}" type="slidenum">
              <a:rPr kumimoji="1" lang="ja-JP" altLang="en-US" smtClean="0"/>
              <a:t>‹#›</a:t>
            </a:fld>
            <a:endParaRPr kumimoji="1" lang="ja-JP" altLang="en-US"/>
          </a:p>
        </p:txBody>
      </p:sp>
    </p:spTree>
    <p:extLst>
      <p:ext uri="{BB962C8B-B14F-4D97-AF65-F5344CB8AC3E}">
        <p14:creationId xmlns:p14="http://schemas.microsoft.com/office/powerpoint/2010/main" val="1056882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DEAFA660-189C-9118-2D4B-4DB20B599207}"/>
              </a:ext>
            </a:extLst>
          </p:cNvPr>
          <p:cNvGraphicFramePr>
            <a:graphicFrameLocks noGrp="1"/>
          </p:cNvGraphicFramePr>
          <p:nvPr>
            <p:extLst>
              <p:ext uri="{D42A27DB-BD31-4B8C-83A1-F6EECF244321}">
                <p14:modId xmlns:p14="http://schemas.microsoft.com/office/powerpoint/2010/main" val="2779281720"/>
              </p:ext>
            </p:extLst>
          </p:nvPr>
        </p:nvGraphicFramePr>
        <p:xfrm>
          <a:off x="555171" y="442912"/>
          <a:ext cx="5802086" cy="1557339"/>
        </p:xfrm>
        <a:graphic>
          <a:graphicData uri="http://schemas.openxmlformats.org/drawingml/2006/table">
            <a:tbl>
              <a:tblPr/>
              <a:tblGrid>
                <a:gridCol w="1035485">
                  <a:extLst>
                    <a:ext uri="{9D8B030D-6E8A-4147-A177-3AD203B41FA5}">
                      <a16:colId xmlns:a16="http://schemas.microsoft.com/office/drawing/2014/main" val="1318746016"/>
                    </a:ext>
                  </a:extLst>
                </a:gridCol>
                <a:gridCol w="4766601">
                  <a:extLst>
                    <a:ext uri="{9D8B030D-6E8A-4147-A177-3AD203B41FA5}">
                      <a16:colId xmlns:a16="http://schemas.microsoft.com/office/drawing/2014/main" val="388850570"/>
                    </a:ext>
                  </a:extLst>
                </a:gridCol>
              </a:tblGrid>
              <a:tr h="519113">
                <a:tc>
                  <a:txBody>
                    <a:bodyPr/>
                    <a:lstStyle/>
                    <a:p>
                      <a:r>
                        <a:rPr kumimoji="1" lang="ja-JP" altLang="en-US" sz="1200" dirty="0"/>
                        <a:t>学　校　名</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2572124"/>
                  </a:ext>
                </a:extLst>
              </a:tr>
              <a:tr h="519113">
                <a:tc>
                  <a:txBody>
                    <a:bodyPr/>
                    <a:lstStyle/>
                    <a:p>
                      <a:r>
                        <a:rPr kumimoji="1" lang="ja-JP" altLang="en-US" sz="1200" dirty="0"/>
                        <a:t>助成事業名</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ja-JP" altLang="en-US" sz="1200" dirty="0"/>
                        <a:t>　子どもの福祉教育推進のための助成事業</a:t>
                      </a: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8074965"/>
                  </a:ext>
                </a:extLst>
              </a:tr>
              <a:tr h="519113">
                <a:tc>
                  <a:txBody>
                    <a:bodyPr/>
                    <a:lstStyle/>
                    <a:p>
                      <a:pPr algn="l"/>
                      <a:r>
                        <a:rPr kumimoji="1" lang="ja-JP" altLang="en-US" sz="1200" dirty="0"/>
                        <a:t>助　成　額</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kumimoji="1" lang="ja-JP" altLang="en-US" sz="1200" dirty="0"/>
                        <a:t>　　　　　　　　　円</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mpd="sng">
                      <a:solidFill>
                        <a:schemeClr val="tx1"/>
                      </a:solidFill>
                      <a:prstDash val="solid"/>
                    </a:lnB>
                  </a:tcPr>
                </a:tc>
                <a:extLst>
                  <a:ext uri="{0D108BD9-81ED-4DB2-BD59-A6C34878D82A}">
                    <a16:rowId xmlns:a16="http://schemas.microsoft.com/office/drawing/2014/main" val="1261561633"/>
                  </a:ext>
                </a:extLst>
              </a:tr>
            </a:tbl>
          </a:graphicData>
        </a:graphic>
      </p:graphicFrame>
      <p:graphicFrame>
        <p:nvGraphicFramePr>
          <p:cNvPr id="3" name="表 2">
            <a:extLst>
              <a:ext uri="{FF2B5EF4-FFF2-40B4-BE49-F238E27FC236}">
                <a16:creationId xmlns:a16="http://schemas.microsoft.com/office/drawing/2014/main" id="{67EC5E0F-4A0B-196E-B7A3-75BB77082F8F}"/>
              </a:ext>
            </a:extLst>
          </p:cNvPr>
          <p:cNvGraphicFramePr>
            <a:graphicFrameLocks noGrp="1"/>
          </p:cNvGraphicFramePr>
          <p:nvPr>
            <p:extLst>
              <p:ext uri="{D42A27DB-BD31-4B8C-83A1-F6EECF244321}">
                <p14:modId xmlns:p14="http://schemas.microsoft.com/office/powerpoint/2010/main" val="2085713538"/>
              </p:ext>
            </p:extLst>
          </p:nvPr>
        </p:nvGraphicFramePr>
        <p:xfrm>
          <a:off x="566057" y="2289770"/>
          <a:ext cx="5802086" cy="7173318"/>
        </p:xfrm>
        <a:graphic>
          <a:graphicData uri="http://schemas.openxmlformats.org/drawingml/2006/table">
            <a:tbl>
              <a:tblPr/>
              <a:tblGrid>
                <a:gridCol w="5802086">
                  <a:extLst>
                    <a:ext uri="{9D8B030D-6E8A-4147-A177-3AD203B41FA5}">
                      <a16:colId xmlns:a16="http://schemas.microsoft.com/office/drawing/2014/main" val="3395823627"/>
                    </a:ext>
                  </a:extLst>
                </a:gridCol>
              </a:tblGrid>
              <a:tr h="398323">
                <a:tc>
                  <a:txBody>
                    <a:bodyPr/>
                    <a:lstStyle/>
                    <a:p>
                      <a:r>
                        <a:rPr kumimoji="1" lang="ja-JP" altLang="en-US" sz="1200" dirty="0"/>
                        <a:t>助成金を活用して取り組んだ内容</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5896913"/>
                  </a:ext>
                </a:extLst>
              </a:tr>
              <a:tr h="4831893">
                <a:tc>
                  <a:txBody>
                    <a:bodyPr/>
                    <a:lstStyle/>
                    <a:p>
                      <a:endParaRPr kumimoji="1" lang="ja-JP" altLang="en-US" sz="1800"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3103943"/>
                  </a:ext>
                </a:extLst>
              </a:tr>
              <a:tr h="397331">
                <a:tc>
                  <a:txBody>
                    <a:bodyPr/>
                    <a:lstStyle/>
                    <a:p>
                      <a:r>
                        <a:rPr kumimoji="1" lang="ja-JP" altLang="en-US" sz="1200" dirty="0"/>
                        <a:t>赤い羽根共同募金寄付者へのメッセージ</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2588552"/>
                  </a:ext>
                </a:extLst>
              </a:tr>
              <a:tr h="1545771">
                <a:tc>
                  <a:txBody>
                    <a:bodyPr/>
                    <a:lstStyle/>
                    <a:p>
                      <a:endParaRPr kumimoji="1" lang="ja-JP" altLang="en-US" sz="1800"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639039"/>
                  </a:ext>
                </a:extLst>
              </a:tr>
            </a:tbl>
          </a:graphicData>
        </a:graphic>
      </p:graphicFrame>
      <p:sp>
        <p:nvSpPr>
          <p:cNvPr id="4" name="テキスト ボックス 3">
            <a:extLst>
              <a:ext uri="{FF2B5EF4-FFF2-40B4-BE49-F238E27FC236}">
                <a16:creationId xmlns:a16="http://schemas.microsoft.com/office/drawing/2014/main" id="{2FBE714A-A9E3-6163-C969-A637ED3701CD}"/>
              </a:ext>
            </a:extLst>
          </p:cNvPr>
          <p:cNvSpPr txBox="1"/>
          <p:nvPr/>
        </p:nvSpPr>
        <p:spPr>
          <a:xfrm>
            <a:off x="5707380" y="153393"/>
            <a:ext cx="952500" cy="276999"/>
          </a:xfrm>
          <a:prstGeom prst="rect">
            <a:avLst/>
          </a:prstGeom>
          <a:noFill/>
        </p:spPr>
        <p:txBody>
          <a:bodyPr wrap="square" rtlCol="0">
            <a:spAutoFit/>
          </a:bodyPr>
          <a:lstStyle/>
          <a:p>
            <a:r>
              <a:rPr kumimoji="1" lang="ja-JP" altLang="en-US" sz="1200" dirty="0"/>
              <a:t>（様式</a:t>
            </a:r>
            <a:r>
              <a:rPr kumimoji="1" lang="en-US" altLang="ja-JP" sz="1200" dirty="0"/>
              <a:t>7</a:t>
            </a:r>
            <a:r>
              <a:rPr kumimoji="1" lang="ja-JP" altLang="en-US" sz="1200" dirty="0"/>
              <a:t>）</a:t>
            </a:r>
          </a:p>
        </p:txBody>
      </p:sp>
    </p:spTree>
    <p:extLst>
      <p:ext uri="{BB962C8B-B14F-4D97-AF65-F5344CB8AC3E}">
        <p14:creationId xmlns:p14="http://schemas.microsoft.com/office/powerpoint/2010/main" val="4003148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5A78DF-9099-238A-877D-C744462A643A}"/>
            </a:ext>
          </a:extLst>
        </p:cNvPr>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F7BD6A63-9E75-9E39-B28C-52758FFAEAC4}"/>
              </a:ext>
            </a:extLst>
          </p:cNvPr>
          <p:cNvGraphicFramePr>
            <a:graphicFrameLocks noGrp="1"/>
          </p:cNvGraphicFramePr>
          <p:nvPr>
            <p:extLst>
              <p:ext uri="{D42A27DB-BD31-4B8C-83A1-F6EECF244321}">
                <p14:modId xmlns:p14="http://schemas.microsoft.com/office/powerpoint/2010/main" val="650877255"/>
              </p:ext>
            </p:extLst>
          </p:nvPr>
        </p:nvGraphicFramePr>
        <p:xfrm>
          <a:off x="555171" y="442912"/>
          <a:ext cx="5802086" cy="1557339"/>
        </p:xfrm>
        <a:graphic>
          <a:graphicData uri="http://schemas.openxmlformats.org/drawingml/2006/table">
            <a:tbl>
              <a:tblPr/>
              <a:tblGrid>
                <a:gridCol w="1035485">
                  <a:extLst>
                    <a:ext uri="{9D8B030D-6E8A-4147-A177-3AD203B41FA5}">
                      <a16:colId xmlns:a16="http://schemas.microsoft.com/office/drawing/2014/main" val="1318746016"/>
                    </a:ext>
                  </a:extLst>
                </a:gridCol>
                <a:gridCol w="4766601">
                  <a:extLst>
                    <a:ext uri="{9D8B030D-6E8A-4147-A177-3AD203B41FA5}">
                      <a16:colId xmlns:a16="http://schemas.microsoft.com/office/drawing/2014/main" val="388850570"/>
                    </a:ext>
                  </a:extLst>
                </a:gridCol>
              </a:tblGrid>
              <a:tr h="519113">
                <a:tc>
                  <a:txBody>
                    <a:bodyPr/>
                    <a:lstStyle/>
                    <a:p>
                      <a:r>
                        <a:rPr kumimoji="1" lang="ja-JP" altLang="en-US" sz="1200" dirty="0"/>
                        <a:t>学　校　名</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ja-JP" altLang="en-US" sz="1200" dirty="0"/>
                        <a:t>　○○小学校</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2572124"/>
                  </a:ext>
                </a:extLst>
              </a:tr>
              <a:tr h="519113">
                <a:tc>
                  <a:txBody>
                    <a:bodyPr/>
                    <a:lstStyle/>
                    <a:p>
                      <a:r>
                        <a:rPr kumimoji="1" lang="ja-JP" altLang="en-US" sz="1200" dirty="0"/>
                        <a:t>助成事業名</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ja-JP" altLang="en-US" sz="1200" dirty="0"/>
                        <a:t>　子どもの福祉教育推進のための助成事業</a:t>
                      </a: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8074965"/>
                  </a:ext>
                </a:extLst>
              </a:tr>
              <a:tr h="519113">
                <a:tc>
                  <a:txBody>
                    <a:bodyPr/>
                    <a:lstStyle/>
                    <a:p>
                      <a:pPr algn="l"/>
                      <a:r>
                        <a:rPr kumimoji="1" lang="ja-JP" altLang="en-US" sz="1200" dirty="0"/>
                        <a:t>助　成　額</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kumimoji="1" lang="ja-JP" altLang="en-US" sz="1200" dirty="0"/>
                        <a:t>　</a:t>
                      </a:r>
                      <a:r>
                        <a:rPr kumimoji="1" lang="en-US" altLang="ja-JP" sz="1200" dirty="0"/>
                        <a:t>50,000</a:t>
                      </a:r>
                      <a:r>
                        <a:rPr kumimoji="1" lang="ja-JP" altLang="en-US" sz="1200" dirty="0"/>
                        <a:t>　円</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mpd="sng">
                      <a:solidFill>
                        <a:schemeClr val="tx1"/>
                      </a:solidFill>
                      <a:prstDash val="solid"/>
                    </a:lnB>
                  </a:tcPr>
                </a:tc>
                <a:extLst>
                  <a:ext uri="{0D108BD9-81ED-4DB2-BD59-A6C34878D82A}">
                    <a16:rowId xmlns:a16="http://schemas.microsoft.com/office/drawing/2014/main" val="1261561633"/>
                  </a:ext>
                </a:extLst>
              </a:tr>
            </a:tbl>
          </a:graphicData>
        </a:graphic>
      </p:graphicFrame>
      <p:graphicFrame>
        <p:nvGraphicFramePr>
          <p:cNvPr id="3" name="表 2">
            <a:extLst>
              <a:ext uri="{FF2B5EF4-FFF2-40B4-BE49-F238E27FC236}">
                <a16:creationId xmlns:a16="http://schemas.microsoft.com/office/drawing/2014/main" id="{87E9B6F9-089B-8F83-A1DB-331567BFFD54}"/>
              </a:ext>
            </a:extLst>
          </p:cNvPr>
          <p:cNvGraphicFramePr>
            <a:graphicFrameLocks noGrp="1"/>
          </p:cNvGraphicFramePr>
          <p:nvPr>
            <p:extLst>
              <p:ext uri="{D42A27DB-BD31-4B8C-83A1-F6EECF244321}">
                <p14:modId xmlns:p14="http://schemas.microsoft.com/office/powerpoint/2010/main" val="756316283"/>
              </p:ext>
            </p:extLst>
          </p:nvPr>
        </p:nvGraphicFramePr>
        <p:xfrm>
          <a:off x="566057" y="2289770"/>
          <a:ext cx="5802086" cy="7173318"/>
        </p:xfrm>
        <a:graphic>
          <a:graphicData uri="http://schemas.openxmlformats.org/drawingml/2006/table">
            <a:tbl>
              <a:tblPr/>
              <a:tblGrid>
                <a:gridCol w="5802086">
                  <a:extLst>
                    <a:ext uri="{9D8B030D-6E8A-4147-A177-3AD203B41FA5}">
                      <a16:colId xmlns:a16="http://schemas.microsoft.com/office/drawing/2014/main" val="3395823627"/>
                    </a:ext>
                  </a:extLst>
                </a:gridCol>
              </a:tblGrid>
              <a:tr h="398323">
                <a:tc>
                  <a:txBody>
                    <a:bodyPr/>
                    <a:lstStyle/>
                    <a:p>
                      <a:r>
                        <a:rPr kumimoji="1" lang="ja-JP" altLang="en-US" sz="1200" dirty="0"/>
                        <a:t>助成金を活用して取り組んだ内容</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5896913"/>
                  </a:ext>
                </a:extLst>
              </a:tr>
              <a:tr h="4831893">
                <a:tc>
                  <a:txBody>
                    <a:bodyPr/>
                    <a:lstStyle/>
                    <a:p>
                      <a:pPr algn="l"/>
                      <a:r>
                        <a:rPr kumimoji="1" lang="ja-JP" altLang="en-US" sz="1200" dirty="0"/>
                        <a:t>・アイマスク体験</a:t>
                      </a:r>
                      <a:endParaRPr kumimoji="1" lang="en-US" altLang="ja-JP" sz="1200" dirty="0"/>
                    </a:p>
                    <a:p>
                      <a:pPr algn="l"/>
                      <a:r>
                        <a:rPr kumimoji="1" lang="ja-JP" altLang="en-US" sz="1200" dirty="0"/>
                        <a:t>・パラスポーツアスリートによる授業</a:t>
                      </a:r>
                      <a:endParaRPr kumimoji="1" lang="en-US" altLang="ja-JP" sz="1200" dirty="0"/>
                    </a:p>
                    <a:p>
                      <a:pPr algn="l"/>
                      <a:r>
                        <a:rPr kumimoji="1" lang="ja-JP" altLang="en-US" sz="1200" dirty="0"/>
                        <a:t>・地域の介護事業所との交流</a:t>
                      </a:r>
                      <a:endParaRPr kumimoji="1" lang="en-US" altLang="ja-JP" sz="1200" dirty="0"/>
                    </a:p>
                    <a:p>
                      <a:pPr algn="l"/>
                      <a:r>
                        <a:rPr kumimoji="1" lang="ja-JP" altLang="en-US" sz="1200" dirty="0"/>
                        <a:t>・地域イベントでの発表会</a:t>
                      </a:r>
                      <a:endParaRPr kumimoji="1" lang="en-US" altLang="ja-JP" sz="1200" dirty="0"/>
                    </a:p>
                    <a:p>
                      <a:pPr algn="l"/>
                      <a:endParaRPr kumimoji="1" lang="en-US" altLang="ja-JP" sz="1200" dirty="0"/>
                    </a:p>
                    <a:p>
                      <a:pPr algn="l"/>
                      <a:r>
                        <a:rPr kumimoji="1" lang="ja-JP" altLang="en-US" sz="1200" dirty="0"/>
                        <a:t>今年度は障害・介護をテーマに取り組みました。</a:t>
                      </a:r>
                      <a:endParaRPr kumimoji="1" lang="en-US" altLang="ja-JP" sz="1200" dirty="0"/>
                    </a:p>
                    <a:p>
                      <a:pPr algn="l"/>
                      <a:endParaRPr kumimoji="1" lang="ja-JP" altLang="en-US" sz="12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3103943"/>
                  </a:ext>
                </a:extLst>
              </a:tr>
              <a:tr h="397331">
                <a:tc>
                  <a:txBody>
                    <a:bodyPr/>
                    <a:lstStyle/>
                    <a:p>
                      <a:r>
                        <a:rPr kumimoji="1" lang="ja-JP" altLang="en-US" sz="1200" dirty="0"/>
                        <a:t>赤い羽根共同募金寄付者へのメッセージ</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2588552"/>
                  </a:ext>
                </a:extLst>
              </a:tr>
              <a:tr h="1545771">
                <a:tc>
                  <a:txBody>
                    <a:bodyPr/>
                    <a:lstStyle/>
                    <a:p>
                      <a:r>
                        <a:rPr kumimoji="1" lang="ja-JP" altLang="en-US" sz="1200" dirty="0"/>
                        <a:t>当事者との交流や地域の方々との協働は子ども達にとって貴重な経験になりました。ありがとうございました。地域の皆様からの善意を子どもの学びに繋げられるようにこれからも取り組んでまいります。ご支援の程よろしくお願いいたします。</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639039"/>
                  </a:ext>
                </a:extLst>
              </a:tr>
            </a:tbl>
          </a:graphicData>
        </a:graphic>
      </p:graphicFrame>
      <p:sp>
        <p:nvSpPr>
          <p:cNvPr id="4" name="四角形: 角を丸くする 3">
            <a:extLst>
              <a:ext uri="{FF2B5EF4-FFF2-40B4-BE49-F238E27FC236}">
                <a16:creationId xmlns:a16="http://schemas.microsoft.com/office/drawing/2014/main" id="{F7A47300-4ACC-B6C7-2B23-287182FD76E8}"/>
              </a:ext>
            </a:extLst>
          </p:cNvPr>
          <p:cNvSpPr/>
          <p:nvPr/>
        </p:nvSpPr>
        <p:spPr>
          <a:xfrm>
            <a:off x="657225" y="4057650"/>
            <a:ext cx="5591854" cy="3328988"/>
          </a:xfrm>
          <a:prstGeom prst="roundRect">
            <a:avLst/>
          </a:prstGeom>
          <a:solidFill>
            <a:schemeClr val="accent1">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活動の様子が分かる写真（</a:t>
            </a:r>
            <a:r>
              <a:rPr kumimoji="1" lang="en-US" altLang="ja-JP" sz="1200" dirty="0">
                <a:solidFill>
                  <a:schemeClr val="tx1"/>
                </a:solidFill>
              </a:rPr>
              <a:t>※</a:t>
            </a:r>
            <a:r>
              <a:rPr kumimoji="1" lang="ja-JP" altLang="en-US" sz="1200" dirty="0">
                <a:solidFill>
                  <a:schemeClr val="tx1"/>
                </a:solidFill>
              </a:rPr>
              <a:t>）を添付して下さい。</a:t>
            </a:r>
            <a:endParaRPr kumimoji="1" lang="en-US" altLang="ja-JP" sz="1200" dirty="0">
              <a:solidFill>
                <a:schemeClr val="tx1"/>
              </a:solidFill>
            </a:endParaRPr>
          </a:p>
          <a:p>
            <a:r>
              <a:rPr kumimoji="1" lang="en-US" altLang="ja-JP" sz="1200" dirty="0">
                <a:solidFill>
                  <a:schemeClr val="tx1"/>
                </a:solidFill>
              </a:rPr>
              <a:t>※</a:t>
            </a:r>
            <a:r>
              <a:rPr kumimoji="1" lang="ja-JP" altLang="en-US" sz="1200" dirty="0">
                <a:solidFill>
                  <a:schemeClr val="tx1"/>
                </a:solidFill>
              </a:rPr>
              <a:t>写真は赤い羽根共同募金の使途報告や周知活動を目的として使用します。</a:t>
            </a:r>
            <a:endParaRPr kumimoji="1" lang="en-US" altLang="ja-JP" sz="1200" dirty="0">
              <a:solidFill>
                <a:schemeClr val="tx1"/>
              </a:solidFill>
            </a:endParaRPr>
          </a:p>
          <a:p>
            <a:r>
              <a:rPr kumimoji="1" lang="ja-JP" altLang="en-US" sz="1200" dirty="0">
                <a:solidFill>
                  <a:schemeClr val="tx1"/>
                </a:solidFill>
              </a:rPr>
              <a:t>　不特定多数の方が見ても問題がない写真を使用してください。</a:t>
            </a:r>
            <a:endParaRPr kumimoji="1" lang="en-US" altLang="ja-JP" sz="1200" dirty="0">
              <a:solidFill>
                <a:schemeClr val="tx1"/>
              </a:solidFill>
            </a:endParaRPr>
          </a:p>
          <a:p>
            <a:endParaRPr kumimoji="1" lang="en-US" altLang="ja-JP" sz="1200" dirty="0">
              <a:solidFill>
                <a:schemeClr val="tx1"/>
              </a:solidFill>
            </a:endParaRPr>
          </a:p>
          <a:p>
            <a:endParaRPr kumimoji="1" lang="ja-JP" altLang="en-US" sz="1200" dirty="0">
              <a:solidFill>
                <a:schemeClr val="tx1"/>
              </a:solidFill>
            </a:endParaRPr>
          </a:p>
        </p:txBody>
      </p:sp>
      <p:sp>
        <p:nvSpPr>
          <p:cNvPr id="5" name="テキスト ボックス 4">
            <a:extLst>
              <a:ext uri="{FF2B5EF4-FFF2-40B4-BE49-F238E27FC236}">
                <a16:creationId xmlns:a16="http://schemas.microsoft.com/office/drawing/2014/main" id="{3A234646-BA75-6765-8883-94267304D297}"/>
              </a:ext>
            </a:extLst>
          </p:cNvPr>
          <p:cNvSpPr txBox="1"/>
          <p:nvPr/>
        </p:nvSpPr>
        <p:spPr>
          <a:xfrm>
            <a:off x="3091678" y="73580"/>
            <a:ext cx="971550" cy="369332"/>
          </a:xfrm>
          <a:prstGeom prst="rect">
            <a:avLst/>
          </a:prstGeom>
          <a:noFill/>
        </p:spPr>
        <p:txBody>
          <a:bodyPr wrap="square" rtlCol="0">
            <a:spAutoFit/>
          </a:bodyPr>
          <a:lstStyle/>
          <a:p>
            <a:r>
              <a:rPr kumimoji="1" lang="ja-JP" altLang="en-US" b="1" dirty="0"/>
              <a:t>記入例</a:t>
            </a:r>
          </a:p>
        </p:txBody>
      </p:sp>
      <p:sp>
        <p:nvSpPr>
          <p:cNvPr id="6" name="楕円 5">
            <a:extLst>
              <a:ext uri="{FF2B5EF4-FFF2-40B4-BE49-F238E27FC236}">
                <a16:creationId xmlns:a16="http://schemas.microsoft.com/office/drawing/2014/main" id="{1BB9AB6F-352E-540A-BBF9-41F824B904E1}"/>
              </a:ext>
            </a:extLst>
          </p:cNvPr>
          <p:cNvSpPr/>
          <p:nvPr/>
        </p:nvSpPr>
        <p:spPr>
          <a:xfrm>
            <a:off x="1628775" y="1500188"/>
            <a:ext cx="1214438" cy="50006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BE26C5FA-CBD9-6AAB-9F1E-0A067F5DFF89}"/>
              </a:ext>
            </a:extLst>
          </p:cNvPr>
          <p:cNvSpPr txBox="1"/>
          <p:nvPr/>
        </p:nvSpPr>
        <p:spPr>
          <a:xfrm>
            <a:off x="3916817" y="1565552"/>
            <a:ext cx="1312408" cy="369332"/>
          </a:xfrm>
          <a:prstGeom prst="rect">
            <a:avLst/>
          </a:prstGeom>
          <a:noFill/>
        </p:spPr>
        <p:txBody>
          <a:bodyPr wrap="square" rtlCol="0">
            <a:spAutoFit/>
          </a:bodyPr>
          <a:lstStyle/>
          <a:p>
            <a:r>
              <a:rPr kumimoji="1" lang="ja-JP" altLang="en-US" dirty="0"/>
              <a:t>助成総額</a:t>
            </a:r>
          </a:p>
        </p:txBody>
      </p:sp>
      <p:cxnSp>
        <p:nvCxnSpPr>
          <p:cNvPr id="9" name="直線矢印コネクタ 8">
            <a:extLst>
              <a:ext uri="{FF2B5EF4-FFF2-40B4-BE49-F238E27FC236}">
                <a16:creationId xmlns:a16="http://schemas.microsoft.com/office/drawing/2014/main" id="{77F3834A-F720-A462-B912-F6F8CDE8F1B1}"/>
              </a:ext>
            </a:extLst>
          </p:cNvPr>
          <p:cNvCxnSpPr/>
          <p:nvPr/>
        </p:nvCxnSpPr>
        <p:spPr>
          <a:xfrm flipH="1">
            <a:off x="2843213" y="1750219"/>
            <a:ext cx="10736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テキスト ボックス 7">
            <a:extLst>
              <a:ext uri="{FF2B5EF4-FFF2-40B4-BE49-F238E27FC236}">
                <a16:creationId xmlns:a16="http://schemas.microsoft.com/office/drawing/2014/main" id="{E5307B88-6E5E-4F78-680F-F78559E6441F}"/>
              </a:ext>
            </a:extLst>
          </p:cNvPr>
          <p:cNvSpPr txBox="1"/>
          <p:nvPr/>
        </p:nvSpPr>
        <p:spPr>
          <a:xfrm>
            <a:off x="5707380" y="153393"/>
            <a:ext cx="952500" cy="276999"/>
          </a:xfrm>
          <a:prstGeom prst="rect">
            <a:avLst/>
          </a:prstGeom>
          <a:noFill/>
        </p:spPr>
        <p:txBody>
          <a:bodyPr wrap="square" rtlCol="0">
            <a:spAutoFit/>
          </a:bodyPr>
          <a:lstStyle/>
          <a:p>
            <a:r>
              <a:rPr kumimoji="1" lang="ja-JP" altLang="en-US" sz="1200" dirty="0"/>
              <a:t>（様式</a:t>
            </a:r>
            <a:r>
              <a:rPr kumimoji="1" lang="en-US" altLang="ja-JP" sz="1200" dirty="0"/>
              <a:t>7</a:t>
            </a:r>
            <a:r>
              <a:rPr kumimoji="1" lang="ja-JP" altLang="en-US" sz="1200" dirty="0"/>
              <a:t>）</a:t>
            </a:r>
          </a:p>
        </p:txBody>
      </p:sp>
    </p:spTree>
    <p:extLst>
      <p:ext uri="{BB962C8B-B14F-4D97-AF65-F5344CB8AC3E}">
        <p14:creationId xmlns:p14="http://schemas.microsoft.com/office/powerpoint/2010/main" val="25975207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1092</TotalTime>
  <Words>219</Words>
  <Application>Microsoft Office PowerPoint</Application>
  <PresentationFormat>A4 210 x 297 mm</PresentationFormat>
  <Paragraphs>29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owner</dc:creator>
  <cp:lastModifiedBy>owner</cp:lastModifiedBy>
  <cp:revision>28</cp:revision>
  <cp:lastPrinted>2025-01-31T07:42:19Z</cp:lastPrinted>
  <dcterms:created xsi:type="dcterms:W3CDTF">2024-12-17T04:22:21Z</dcterms:created>
  <dcterms:modified xsi:type="dcterms:W3CDTF">2025-01-31T07:52:09Z</dcterms:modified>
</cp:coreProperties>
</file>